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3" r:id="rId2"/>
    <p:sldId id="317" r:id="rId3"/>
    <p:sldId id="318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823AEA-B062-4C27-963C-A871DD80BFE4}">
          <p14:sldIdLst>
            <p14:sldId id="313"/>
            <p14:sldId id="317"/>
            <p14:sldId id="318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A29"/>
    <a:srgbClr val="782F40"/>
    <a:srgbClr val="862633"/>
    <a:srgbClr val="CEB888"/>
    <a:srgbClr val="FFFFFF"/>
    <a:srgbClr val="C5B783"/>
    <a:srgbClr val="660033"/>
    <a:srgbClr val="FF6600"/>
    <a:srgbClr val="3333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2" autoAdjust="0"/>
    <p:restoredTop sz="94628" autoAdjust="0"/>
  </p:normalViewPr>
  <p:slideViewPr>
    <p:cSldViewPr>
      <p:cViewPr varScale="1">
        <p:scale>
          <a:sx n="99" d="100"/>
          <a:sy n="99" d="100"/>
        </p:scale>
        <p:origin x="-3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091" y="5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/>
          <a:lstStyle>
            <a:lvl1pPr algn="r">
              <a:defRPr sz="1200"/>
            </a:lvl1pPr>
          </a:lstStyle>
          <a:p>
            <a:fld id="{461C4E91-D306-4D98-B14A-A8281536390A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 anchor="b"/>
          <a:lstStyle>
            <a:lvl1pPr algn="r">
              <a:defRPr sz="1200"/>
            </a:lvl1pPr>
          </a:lstStyle>
          <a:p>
            <a:fld id="{7564D329-0521-43E6-8C3E-AC826CBB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33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/>
          <a:lstStyle>
            <a:lvl1pPr algn="r">
              <a:defRPr sz="1200"/>
            </a:lvl1pPr>
          </a:lstStyle>
          <a:p>
            <a:fld id="{F185DCF6-4374-4F59-825E-9C22BA42F7F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40" tIns="46971" rIns="93940" bIns="469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2"/>
            <a:ext cx="5661660" cy="4213383"/>
          </a:xfrm>
          <a:prstGeom prst="rect">
            <a:avLst/>
          </a:prstGeom>
        </p:spPr>
        <p:txBody>
          <a:bodyPr vert="horz" lIns="93940" tIns="46971" rIns="93940" bIns="469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3"/>
          </a:xfrm>
          <a:prstGeom prst="rect">
            <a:avLst/>
          </a:prstGeom>
        </p:spPr>
        <p:txBody>
          <a:bodyPr vert="horz" lIns="93940" tIns="46971" rIns="93940" bIns="46971" rtlCol="0" anchor="b"/>
          <a:lstStyle>
            <a:lvl1pPr algn="r">
              <a:defRPr sz="1200"/>
            </a:lvl1pPr>
          </a:lstStyle>
          <a:p>
            <a:fld id="{B826C91C-07F6-4542-AB73-BC02179EA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3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8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5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5957-A47A-4AC4-8A0B-D12A3FF0D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052489"/>
      </p:ext>
    </p:extLst>
  </p:cSld>
  <p:clrMapOvr>
    <a:masterClrMapping/>
  </p:clrMapOvr>
  <p:transition spd="med" advClick="0" advTm="7000">
    <p:random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339601"/>
            <a:ext cx="9144000" cy="5184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895601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6261029"/>
            <a:ext cx="9144000" cy="63575"/>
          </a:xfrm>
          <a:prstGeom prst="rect">
            <a:avLst/>
          </a:prstGeom>
          <a:solidFill>
            <a:srgbClr val="782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0" y="6179170"/>
            <a:ext cx="9144000" cy="69933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87819" y="6442502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kern="1200" dirty="0" smtClean="0">
                <a:solidFill>
                  <a:srgbClr val="2C2A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December</a:t>
            </a:r>
            <a:r>
              <a:rPr lang="en-US" sz="1200" kern="1200" baseline="0" dirty="0" smtClean="0">
                <a:solidFill>
                  <a:srgbClr val="2C2A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9, 2015</a:t>
            </a:r>
            <a:endParaRPr lang="en-US" sz="1200" kern="1200" dirty="0">
              <a:solidFill>
                <a:srgbClr val="2C2A2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7970418" y="6458841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kern="1200" dirty="0" smtClean="0">
                <a:solidFill>
                  <a:srgbClr val="2C2A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</a:t>
            </a:r>
            <a:fld id="{EF80C7B3-50C1-40A2-9411-E5A41289B86D}" type="slidenum">
              <a:rPr lang="en-US" sz="1200" kern="1200" smtClean="0">
                <a:solidFill>
                  <a:srgbClr val="2C2A2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lang="en-US" sz="1200" kern="1200" dirty="0">
              <a:solidFill>
                <a:srgbClr val="2C2A29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2" y="76201"/>
            <a:ext cx="2697523" cy="5575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6340152"/>
            <a:ext cx="1752600" cy="4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4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C2A2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C2A2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-group.com/landingpage_fsu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44752" y="2286001"/>
            <a:ext cx="6254496" cy="1470025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Specialty Underwriters</a:t>
            </a:r>
            <a:endParaRPr lang="en-US" b="1" dirty="0">
              <a:solidFill>
                <a:srgbClr val="782F4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47900" y="3276600"/>
            <a:ext cx="4648200" cy="6858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Equipment Maintenance Service (EMS)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8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/>
              <a:t>In addition, if you would like to pursue other service </a:t>
            </a:r>
            <a:r>
              <a:rPr lang="en-US" sz="2800" dirty="0" smtClean="0"/>
              <a:t>supplier </a:t>
            </a:r>
            <a:r>
              <a:rPr lang="en-US" sz="2800" dirty="0"/>
              <a:t>choices, Specialty Underwriters can assist you with your search. As always, the choice of service </a:t>
            </a:r>
            <a:r>
              <a:rPr lang="en-US" sz="2800" dirty="0" smtClean="0"/>
              <a:t>suppliers </a:t>
            </a:r>
            <a:r>
              <a:rPr lang="en-US" sz="2800" dirty="0"/>
              <a:t>is yours.</a:t>
            </a:r>
          </a:p>
        </p:txBody>
      </p:sp>
    </p:spTree>
    <p:extLst>
      <p:ext uri="{BB962C8B-B14F-4D97-AF65-F5344CB8AC3E}">
        <p14:creationId xmlns:p14="http://schemas.microsoft.com/office/powerpoint/2010/main" val="410266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/>
              <a:t>Participation in the program is voluntary. Equipment can be added or removed at any time on a prorated basis.</a:t>
            </a:r>
          </a:p>
        </p:txBody>
      </p:sp>
    </p:spTree>
    <p:extLst>
      <p:ext uri="{BB962C8B-B14F-4D97-AF65-F5344CB8AC3E}">
        <p14:creationId xmlns:p14="http://schemas.microsoft.com/office/powerpoint/2010/main" val="74007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2590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/>
              <a:t>To learn more about the program, or obtaining forms, </a:t>
            </a:r>
            <a:r>
              <a:rPr lang="en-US" sz="2800" dirty="0" smtClean="0"/>
              <a:t>visit </a:t>
            </a: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www.su-group.com/landingpage_fsu.aspx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or </a:t>
            </a:r>
            <a:r>
              <a:rPr lang="en-US" sz="2800" dirty="0"/>
              <a:t>contact Karen </a:t>
            </a:r>
            <a:r>
              <a:rPr lang="en-US" sz="2800" dirty="0" smtClean="0"/>
              <a:t>Gibson, Associate Director of </a:t>
            </a:r>
            <a:r>
              <a:rPr lang="en-US" sz="2800" dirty="0"/>
              <a:t>P</a:t>
            </a:r>
            <a:r>
              <a:rPr lang="en-US" sz="2800" dirty="0" smtClean="0"/>
              <a:t>rocurement Services at </a:t>
            </a:r>
            <a:r>
              <a:rPr lang="en-US" sz="2800" dirty="0"/>
              <a:t>644-6850 or </a:t>
            </a:r>
            <a:r>
              <a:rPr lang="en-US" sz="2800" dirty="0" smtClean="0"/>
              <a:t>kgibson@fsu.edu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432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TELESERVE Features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610600" cy="1828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/>
              <a:t>TELESERVE - An outstanding program that assumes the daily burden of managing equipment maintenance.</a:t>
            </a:r>
          </a:p>
        </p:txBody>
      </p:sp>
    </p:spTree>
    <p:extLst>
      <p:ext uri="{BB962C8B-B14F-4D97-AF65-F5344CB8AC3E}">
        <p14:creationId xmlns:p14="http://schemas.microsoft.com/office/powerpoint/2010/main" val="403821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TELESERVE Features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Maintains continuity with current </a:t>
            </a:r>
            <a:r>
              <a:rPr lang="en-US" sz="2800" dirty="0" smtClean="0"/>
              <a:t>supplier </a:t>
            </a:r>
            <a:r>
              <a:rPr lang="en-US" sz="2800" dirty="0"/>
              <a:t>relationships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Assures a guaranteed annual budget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Provides asset management controls</a:t>
            </a:r>
          </a:p>
        </p:txBody>
      </p:sp>
    </p:spTree>
    <p:extLst>
      <p:ext uri="{BB962C8B-B14F-4D97-AF65-F5344CB8AC3E}">
        <p14:creationId xmlns:p14="http://schemas.microsoft.com/office/powerpoint/2010/main" val="244722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Program Highlights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  <a:defRPr/>
            </a:pPr>
            <a:r>
              <a:rPr lang="en-US" sz="2800" dirty="0"/>
              <a:t>Significant hard dollar cost savings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/>
              <a:t>Administrative relief and savings through </a:t>
            </a:r>
            <a:r>
              <a:rPr lang="en-US" sz="2800" dirty="0" smtClean="0"/>
              <a:t>supplier </a:t>
            </a:r>
            <a:r>
              <a:rPr lang="en-US" sz="2800" dirty="0"/>
              <a:t>payment process</a:t>
            </a:r>
          </a:p>
          <a:p>
            <a:pPr>
              <a:spcAft>
                <a:spcPts val="1200"/>
              </a:spcAft>
              <a:defRPr/>
            </a:pPr>
            <a:r>
              <a:rPr lang="en-US" sz="2800" b="1" dirty="0"/>
              <a:t>Extended Coverages </a:t>
            </a:r>
            <a:r>
              <a:rPr lang="en-US" sz="2800" dirty="0"/>
              <a:t>(refer to Agreement): 24 Hours a Day, 7 Days a Week Service; Weekends and Holidays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/>
              <a:t>Ability to use your same service providers or choose new </a:t>
            </a:r>
            <a:r>
              <a:rPr lang="en-US" sz="2800" dirty="0" smtClean="0"/>
              <a:t>ones</a:t>
            </a:r>
            <a:endParaRPr lang="en-US" sz="2800" dirty="0"/>
          </a:p>
          <a:p>
            <a:pPr>
              <a:spcAft>
                <a:spcPts val="1200"/>
              </a:spcAft>
              <a:defRPr/>
            </a:pPr>
            <a:r>
              <a:rPr lang="en-US" sz="2800" dirty="0"/>
              <a:t>Access to extensive database for </a:t>
            </a:r>
            <a:r>
              <a:rPr lang="en-US" sz="2800" dirty="0" smtClean="0"/>
              <a:t>supplier </a:t>
            </a:r>
            <a:r>
              <a:rPr lang="en-US" sz="2800" dirty="0"/>
              <a:t>and equipment information</a:t>
            </a:r>
          </a:p>
        </p:txBody>
      </p:sp>
    </p:spTree>
    <p:extLst>
      <p:ext uri="{BB962C8B-B14F-4D97-AF65-F5344CB8AC3E}">
        <p14:creationId xmlns:p14="http://schemas.microsoft.com/office/powerpoint/2010/main" val="80815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TELESERVE Services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800" dirty="0"/>
              <a:t>Tagging - Specialty Underwriters assigns unique numbers to equipment for tracking repairs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/>
              <a:t>Work Order Process - Specialty Underwriters issues purchase order, dispatch service </a:t>
            </a:r>
            <a:r>
              <a:rPr lang="en-US" sz="2800" dirty="0" smtClean="0"/>
              <a:t>suppliers </a:t>
            </a:r>
            <a:r>
              <a:rPr lang="en-US" sz="2800" dirty="0"/>
              <a:t>and manages the repair </a:t>
            </a:r>
            <a:r>
              <a:rPr lang="en-US" sz="2800" dirty="0" smtClean="0"/>
              <a:t>process</a:t>
            </a:r>
            <a:endParaRPr lang="en-US" sz="2800" dirty="0"/>
          </a:p>
          <a:p>
            <a:pPr>
              <a:spcAft>
                <a:spcPts val="12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820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TELESERVE Services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</a:t>
            </a:r>
            <a:r>
              <a:rPr lang="en-US" sz="2800" dirty="0" smtClean="0"/>
              <a:t>upplier </a:t>
            </a:r>
            <a:r>
              <a:rPr lang="en-US" sz="2800" dirty="0"/>
              <a:t>Pay Process - Specialty Underwriters reviews invoices for accuracy and pays the service </a:t>
            </a:r>
            <a:r>
              <a:rPr lang="en-US" sz="2800" dirty="0" smtClean="0"/>
              <a:t>supplier.</a:t>
            </a:r>
            <a:endParaRPr lang="en-US" sz="2800" dirty="0" smtClean="0"/>
          </a:p>
          <a:p>
            <a:pPr>
              <a:defRPr/>
            </a:pPr>
            <a:r>
              <a:rPr lang="en-US" sz="2800" dirty="0"/>
              <a:t>Report Process - Specialty Underwriters provides reports to help manage and control equipment maintenance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spcAft>
                <a:spcPts val="12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518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TELESERVE Services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Efficiency Conversion Process - Making an informed decision to convert selected maintenance contracts to a time-and materials basis provides an alternative that generates cost savings with guaranteed budgets... </a:t>
            </a:r>
          </a:p>
          <a:p>
            <a:pPr>
              <a:spcAft>
                <a:spcPts val="12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138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TELESERVE Services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Multiple service contracts to one insured contract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Repetitive contact with numerous service </a:t>
            </a:r>
            <a:r>
              <a:rPr lang="en-US" sz="2800" dirty="0" smtClean="0"/>
              <a:t>suppliers </a:t>
            </a:r>
            <a:r>
              <a:rPr lang="en-US" sz="2800" dirty="0"/>
              <a:t>to a single contact coordinating current service providers</a:t>
            </a:r>
          </a:p>
          <a:p>
            <a:pPr>
              <a:spcAft>
                <a:spcPts val="12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51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Equipment Maintenance Service</a:t>
            </a:r>
          </a:p>
        </p:txBody>
      </p:sp>
    </p:spTree>
  </p:cSld>
  <p:clrMapOvr>
    <a:masterClrMapping/>
  </p:clrMapOvr>
  <p:transition spd="med" advClick="0" advTm="7000">
    <p:rand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TELESERVE Benefits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Management Control - Provides the ability to control your inventory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pPr>
              <a:defRPr/>
            </a:pPr>
            <a:r>
              <a:rPr lang="en-US" sz="2800" dirty="0"/>
              <a:t>Operational Efficiency - Provides a cost effective payment process.</a:t>
            </a:r>
          </a:p>
          <a:p>
            <a:pPr>
              <a:defRPr/>
            </a:pPr>
            <a:endParaRPr lang="en-US" sz="2800" dirty="0"/>
          </a:p>
          <a:p>
            <a:pPr>
              <a:spcAft>
                <a:spcPts val="12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913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TELESERVE Benefits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Hard Dollar Savings - with a guaranteed budget. Depending on the mix of equipment, savings typically range from 10% - 30% below current equipment maintenance contracts.</a:t>
            </a:r>
          </a:p>
          <a:p>
            <a:pPr>
              <a:defRPr/>
            </a:pPr>
            <a:endParaRPr lang="en-US" sz="2800" dirty="0"/>
          </a:p>
          <a:p>
            <a:pPr>
              <a:spcAft>
                <a:spcPts val="12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821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How Does it Work?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38100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800" dirty="0"/>
              <a:t>1.  Equipment requires repair or preventive maintenance service.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/>
              <a:t>2.  The equipment users contact the Toll-Free Dispatch Center.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 marL="0" indent="0">
              <a:buNone/>
              <a:defRPr/>
            </a:pPr>
            <a:r>
              <a:rPr lang="en-US" sz="2800" dirty="0"/>
              <a:t>3.  The Dispatch Center calls the </a:t>
            </a:r>
            <a:r>
              <a:rPr lang="en-US" sz="2800" dirty="0" smtClean="0"/>
              <a:t>Customer's </a:t>
            </a:r>
            <a:r>
              <a:rPr lang="en-US" sz="2800" dirty="0"/>
              <a:t>service </a:t>
            </a:r>
            <a:r>
              <a:rPr lang="en-US" sz="2800" dirty="0" smtClean="0"/>
              <a:t>supplier.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>
              <a:spcAft>
                <a:spcPts val="120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429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5955792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Who to Contact?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61250" t="11241" r="21250" b="56976"/>
          <a:stretch/>
        </p:blipFill>
        <p:spPr>
          <a:xfrm>
            <a:off x="838200" y="1356360"/>
            <a:ext cx="3200400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1667" t="43798" r="22917" b="8915"/>
          <a:stretch/>
        </p:blipFill>
        <p:spPr>
          <a:xfrm>
            <a:off x="5029200" y="1356360"/>
            <a:ext cx="28194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9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124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 smtClean="0"/>
              <a:t>Procurement Services, in conjunction the Payables and Disbursements Section of the Controller’s Office, is implementing a new Equipment Maintenance Services Program that promises departments a hard dollar savings of approximately 17-35% percent off the cost of their current annual maintenance coverage.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124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In addition, the program promises to reduce the administrative costs of processing orders and paying invoices to the host of </a:t>
            </a:r>
            <a:r>
              <a:rPr lang="en-US" sz="2800" dirty="0" smtClean="0"/>
              <a:t>suppliers </a:t>
            </a:r>
            <a:r>
              <a:rPr lang="en-US" sz="2800" dirty="0"/>
              <a:t>currently providing the university with maintenance and repair services.</a:t>
            </a:r>
          </a:p>
        </p:txBody>
      </p:sp>
    </p:spTree>
    <p:extLst>
      <p:ext uri="{BB962C8B-B14F-4D97-AF65-F5344CB8AC3E}">
        <p14:creationId xmlns:p14="http://schemas.microsoft.com/office/powerpoint/2010/main" val="201030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124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This program, called </a:t>
            </a:r>
            <a:r>
              <a:rPr lang="en-US" sz="2800" dirty="0" smtClean="0"/>
              <a:t>TELESERVE, </a:t>
            </a:r>
            <a:r>
              <a:rPr lang="en-US" sz="2800" dirty="0"/>
              <a:t>is available to departments under a contract with Specialty Underwriters, an affiliate of CNA Insurance Companies. </a:t>
            </a:r>
          </a:p>
        </p:txBody>
      </p:sp>
    </p:spTree>
    <p:extLst>
      <p:ext uri="{BB962C8B-B14F-4D97-AF65-F5344CB8AC3E}">
        <p14:creationId xmlns:p14="http://schemas.microsoft.com/office/powerpoint/2010/main" val="392309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124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TELESERVE is a form of comprehensive outsourced maintenance services with savings and efficiencies that can exceed those of both traditional approaches to equipment maintenance and equipment maintenance insurance with conventional claims processing.</a:t>
            </a:r>
          </a:p>
        </p:txBody>
      </p:sp>
    </p:spTree>
    <p:extLst>
      <p:ext uri="{BB962C8B-B14F-4D97-AF65-F5344CB8AC3E}">
        <p14:creationId xmlns:p14="http://schemas.microsoft.com/office/powerpoint/2010/main" val="97127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124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/>
              <a:t>Under the program, participating departments can continue to receive maintenance support from the same service providers they now use. </a:t>
            </a:r>
          </a:p>
        </p:txBody>
      </p:sp>
    </p:spTree>
    <p:extLst>
      <p:ext uri="{BB962C8B-B14F-4D97-AF65-F5344CB8AC3E}">
        <p14:creationId xmlns:p14="http://schemas.microsoft.com/office/powerpoint/2010/main" val="321240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10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A wide range of equipment is eligible for the program, including laboratory/research, communications, data processing, production/processing, and security equipment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  <a:p>
            <a:pPr>
              <a:defRPr/>
            </a:pPr>
            <a:r>
              <a:rPr lang="en-US" sz="2800" dirty="0"/>
              <a:t>Office and business machines that are typically covered by annual maintenance contracts are also eligible.</a:t>
            </a:r>
          </a:p>
        </p:txBody>
      </p:sp>
    </p:spTree>
    <p:extLst>
      <p:ext uri="{BB962C8B-B14F-4D97-AF65-F5344CB8AC3E}">
        <p14:creationId xmlns:p14="http://schemas.microsoft.com/office/powerpoint/2010/main" val="317095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-12192" y="0"/>
            <a:ext cx="37338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782F4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endParaRPr lang="en-US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10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2800" dirty="0"/>
              <a:t>Cardiology/Stress Test/ICU, CCU, EKG</a:t>
            </a:r>
          </a:p>
          <a:p>
            <a:pPr>
              <a:defRPr/>
            </a:pPr>
            <a:r>
              <a:rPr lang="en-US" sz="2800" dirty="0"/>
              <a:t>Communication Equipment</a:t>
            </a:r>
          </a:p>
          <a:p>
            <a:pPr>
              <a:defRPr/>
            </a:pPr>
            <a:r>
              <a:rPr lang="en-US" sz="2800" dirty="0"/>
              <a:t>Data Processing Equipment</a:t>
            </a:r>
          </a:p>
          <a:p>
            <a:pPr>
              <a:defRPr/>
            </a:pPr>
            <a:r>
              <a:rPr lang="en-US" sz="2800" dirty="0"/>
              <a:t>Facilities Equipment</a:t>
            </a:r>
          </a:p>
          <a:p>
            <a:pPr>
              <a:defRPr/>
            </a:pPr>
            <a:r>
              <a:rPr lang="en-US" sz="2800" dirty="0"/>
              <a:t>Function Labs/Respiratory Therapy</a:t>
            </a:r>
          </a:p>
          <a:p>
            <a:pPr>
              <a:defRPr/>
            </a:pPr>
            <a:r>
              <a:rPr lang="en-US" sz="2800" dirty="0"/>
              <a:t>General Equipment</a:t>
            </a:r>
          </a:p>
          <a:p>
            <a:pPr>
              <a:defRPr/>
            </a:pPr>
            <a:r>
              <a:rPr lang="en-US" sz="2800" dirty="0"/>
              <a:t>Laboratory Equipment</a:t>
            </a:r>
          </a:p>
          <a:p>
            <a:pPr>
              <a:defRPr/>
            </a:pPr>
            <a:r>
              <a:rPr lang="en-US" sz="2800" dirty="0"/>
              <a:t>Mail Equipment</a:t>
            </a:r>
          </a:p>
          <a:p>
            <a:pPr>
              <a:defRPr/>
            </a:pPr>
            <a:r>
              <a:rPr lang="en-US" sz="2800" dirty="0"/>
              <a:t>Office Equipment</a:t>
            </a:r>
          </a:p>
          <a:p>
            <a:pPr>
              <a:defRPr/>
            </a:pPr>
            <a:r>
              <a:rPr lang="en-US" sz="2800" dirty="0"/>
              <a:t>Security/Alarm Equipment</a:t>
            </a:r>
          </a:p>
          <a:p>
            <a:pPr>
              <a:defRPr/>
            </a:pPr>
            <a:r>
              <a:rPr lang="en-US" sz="2800" dirty="0"/>
              <a:t>Surgery Equipment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486306" y="1206747"/>
            <a:ext cx="42979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sng" dirty="0">
                <a:solidFill>
                  <a:srgbClr val="2C2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list of </a:t>
            </a:r>
            <a:r>
              <a:rPr lang="en-US" sz="2200" u="sng" dirty="0" smtClean="0">
                <a:solidFill>
                  <a:srgbClr val="2C2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equipment:</a:t>
            </a:r>
            <a:endParaRPr lang="en-US" sz="2200" u="sng" dirty="0">
              <a:solidFill>
                <a:srgbClr val="2C2A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3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82F4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5179</TotalTime>
  <Words>602</Words>
  <Application>Microsoft Office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Specialty Underwriters</vt:lpstr>
      <vt:lpstr>Introduction to Equipment Maintenance Service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TELESERVE Features</vt:lpstr>
      <vt:lpstr>TELESERVE Features</vt:lpstr>
      <vt:lpstr>Program Highlights</vt:lpstr>
      <vt:lpstr>TELESERVE Services</vt:lpstr>
      <vt:lpstr>TELESERVE Services</vt:lpstr>
      <vt:lpstr>TELESERVE Services</vt:lpstr>
      <vt:lpstr>TELESERVE Services</vt:lpstr>
      <vt:lpstr>TELESERVE Benefits</vt:lpstr>
      <vt:lpstr>TELESERVE Benefits</vt:lpstr>
      <vt:lpstr>How Does it Work?</vt:lpstr>
      <vt:lpstr>Who to Contact?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R. Robbins</dc:creator>
  <cp:lastModifiedBy>Milburn, Nancy</cp:lastModifiedBy>
  <cp:revision>290</cp:revision>
  <cp:lastPrinted>2014-06-12T13:11:33Z</cp:lastPrinted>
  <dcterms:created xsi:type="dcterms:W3CDTF">2011-05-26T14:27:30Z</dcterms:created>
  <dcterms:modified xsi:type="dcterms:W3CDTF">2015-12-09T20:46:13Z</dcterms:modified>
</cp:coreProperties>
</file>